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62" r:id="rId2"/>
    <p:sldId id="256" r:id="rId3"/>
    <p:sldId id="260" r:id="rId4"/>
    <p:sldId id="270" r:id="rId5"/>
    <p:sldId id="261" r:id="rId6"/>
    <p:sldId id="258" r:id="rId7"/>
    <p:sldId id="259" r:id="rId8"/>
    <p:sldId id="263" r:id="rId9"/>
    <p:sldId id="264" r:id="rId10"/>
    <p:sldId id="265" r:id="rId11"/>
    <p:sldId id="268" r:id="rId12"/>
    <p:sldId id="272" r:id="rId13"/>
    <p:sldId id="271"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cleaver" initials="nc" lastIdx="1" clrIdx="0">
    <p:extLst>
      <p:ext uri="{19B8F6BF-5375-455C-9EA6-DF929625EA0E}">
        <p15:presenceInfo xmlns:p15="http://schemas.microsoft.com/office/powerpoint/2012/main" userId="10f0cd5ac76058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7" autoAdjust="0"/>
    <p:restoredTop sz="94660" autoAdjust="0"/>
  </p:normalViewPr>
  <p:slideViewPr>
    <p:cSldViewPr snapToGrid="0">
      <p:cViewPr varScale="1">
        <p:scale>
          <a:sx n="72" d="100"/>
          <a:sy n="72" d="100"/>
        </p:scale>
        <p:origin x="52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92"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94F41-34F4-438D-BCBE-7B095FCDE169}" type="datetimeFigureOut">
              <a:rPr lang="en-AU" smtClean="0"/>
              <a:t>24/05/2019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05FC7-9067-4CFE-B997-64BE57AA0852}" type="slidenum">
              <a:rPr lang="en-AU" smtClean="0"/>
              <a:t>‹#›</a:t>
            </a:fld>
            <a:endParaRPr lang="en-AU"/>
          </a:p>
        </p:txBody>
      </p:sp>
    </p:spTree>
    <p:extLst>
      <p:ext uri="{BB962C8B-B14F-4D97-AF65-F5344CB8AC3E}">
        <p14:creationId xmlns:p14="http://schemas.microsoft.com/office/powerpoint/2010/main" val="348342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E05FC7-9067-4CFE-B997-64BE57AA0852}" type="slidenum">
              <a:rPr lang="en-AU" smtClean="0"/>
              <a:t>1</a:t>
            </a:fld>
            <a:endParaRPr lang="en-AU"/>
          </a:p>
        </p:txBody>
      </p:sp>
    </p:spTree>
    <p:extLst>
      <p:ext uri="{BB962C8B-B14F-4D97-AF65-F5344CB8AC3E}">
        <p14:creationId xmlns:p14="http://schemas.microsoft.com/office/powerpoint/2010/main" val="33533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dirty="0"/>
              <a:t>Click to edit Master title style</a:t>
            </a:r>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5/24/2019</a:t>
            </a:fld>
            <a:endParaRPr lang="en-US" dirty="0"/>
          </a:p>
        </p:txBody>
      </p:sp>
      <p:sp>
        <p:nvSpPr>
          <p:cNvPr id="5" name="Footer Placeholder 4"/>
          <p:cNvSpPr>
            <a:spLocks noGrp="1"/>
          </p:cNvSpPr>
          <p:nvPr>
            <p:ph type="ftr" sz="quarter" idx="3"/>
          </p:nvPr>
        </p:nvSpPr>
        <p:spPr>
          <a:xfrm>
            <a:off x="-1008592" y="0"/>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d87_PVwPP4" TargetMode="External"/><Relationship Id="rId2" Type="http://schemas.openxmlformats.org/officeDocument/2006/relationships/hyperlink" Target="https://www.youtube.com/watch?v=WmwEB4DY_jc" TargetMode="External"/><Relationship Id="rId1" Type="http://schemas.openxmlformats.org/officeDocument/2006/relationships/slideLayout" Target="../slideLayouts/slideLayout1.xml"/><Relationship Id="rId4" Type="http://schemas.openxmlformats.org/officeDocument/2006/relationships/hyperlink" Target="https://www.youtube.com/watch?v=6yLGD8EFFzY"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6"/>
          <a:stretch>
            <a:fillRect/>
          </a:stretch>
        </p:blipFill>
        <p:spPr>
          <a:xfrm>
            <a:off x="0" y="0"/>
            <a:ext cx="12192000" cy="6139543"/>
          </a:xfrm>
          <a:prstGeom prst="rect">
            <a:avLst/>
          </a:prstGeom>
        </p:spPr>
      </p:pic>
      <p:sp>
        <p:nvSpPr>
          <p:cNvPr id="5" name="TextBox 4">
            <a:extLst>
              <a:ext uri="{FF2B5EF4-FFF2-40B4-BE49-F238E27FC236}">
                <a16:creationId xmlns:a16="http://schemas.microsoft.com/office/drawing/2014/main" id="{F528B4B2-8929-477E-B735-7CEFF9E4CCC6}"/>
              </a:ext>
            </a:extLst>
          </p:cNvPr>
          <p:cNvSpPr txBox="1"/>
          <p:nvPr/>
        </p:nvSpPr>
        <p:spPr>
          <a:xfrm>
            <a:off x="269271" y="460004"/>
            <a:ext cx="11410365" cy="3785652"/>
          </a:xfrm>
          <a:prstGeom prst="rect">
            <a:avLst/>
          </a:prstGeom>
          <a:noFill/>
          <a:ln>
            <a:noFill/>
          </a:ln>
        </p:spPr>
        <p:txBody>
          <a:bodyPr wrap="square" rtlCol="0">
            <a:spAutoFit/>
          </a:bodyPr>
          <a:lstStyle/>
          <a:p>
            <a:r>
              <a:rPr lang="en-AU" sz="8000" dirty="0">
                <a:solidFill>
                  <a:srgbClr val="FFFF00"/>
                </a:solidFill>
              </a:rPr>
              <a:t>MY JOB:</a:t>
            </a:r>
          </a:p>
          <a:p>
            <a:r>
              <a:rPr lang="en-AU" sz="8000" dirty="0">
                <a:solidFill>
                  <a:srgbClr val="FFFF00"/>
                </a:solidFill>
              </a:rPr>
              <a:t>UNDERGROUND COAL MINER</a:t>
            </a:r>
          </a:p>
        </p:txBody>
      </p:sp>
      <p:pic>
        <p:nvPicPr>
          <p:cNvPr id="10" name="Picture 9">
            <a:extLst>
              <a:ext uri="{FF2B5EF4-FFF2-40B4-BE49-F238E27FC236}">
                <a16:creationId xmlns:a16="http://schemas.microsoft.com/office/drawing/2014/main" id="{46A913C8-92F4-4945-B4E5-4C61DC80351B}"/>
              </a:ext>
            </a:extLst>
          </p:cNvPr>
          <p:cNvPicPr>
            <a:picLocks noChangeAspect="1"/>
          </p:cNvPicPr>
          <p:nvPr/>
        </p:nvPicPr>
        <p:blipFill rotWithShape="1">
          <a:blip r:embed="rId7"/>
          <a:srcRect l="17426" t="26993" r="120" b="2864"/>
          <a:stretch/>
        </p:blipFill>
        <p:spPr>
          <a:xfrm>
            <a:off x="4703829" y="2913781"/>
            <a:ext cx="2541247" cy="3843241"/>
          </a:xfrm>
          <a:prstGeom prst="rect">
            <a:avLst/>
          </a:prstGeom>
        </p:spPr>
      </p:pic>
    </p:spTree>
    <p:extLst>
      <p:ext uri="{BB962C8B-B14F-4D97-AF65-F5344CB8AC3E}">
        <p14:creationId xmlns:p14="http://schemas.microsoft.com/office/powerpoint/2010/main" val="2493313478"/>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hammer.wav"/>
          </p:stSnd>
        </p:sndAc>
      </p:transition>
    </mc:Choice>
    <mc:Fallback xmlns="">
      <p:transition spd="med">
        <p:fade/>
        <p:sndAc>
          <p:stSnd>
            <p:snd r:embed="rId8" name="hammer.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A9A6B-440D-47F2-A9C8-2E407D2CD199}"/>
              </a:ext>
            </a:extLst>
          </p:cNvPr>
          <p:cNvSpPr txBox="1"/>
          <p:nvPr/>
        </p:nvSpPr>
        <p:spPr>
          <a:xfrm>
            <a:off x="1621237" y="-213174"/>
            <a:ext cx="9740039" cy="1323439"/>
          </a:xfrm>
          <a:prstGeom prst="rect">
            <a:avLst/>
          </a:prstGeom>
          <a:noFill/>
        </p:spPr>
        <p:txBody>
          <a:bodyPr wrap="none" rtlCol="0">
            <a:spAutoFit/>
          </a:bodyPr>
          <a:lstStyle/>
          <a:p>
            <a:r>
              <a:rPr lang="en-AU" sz="8000" dirty="0">
                <a:solidFill>
                  <a:srgbClr val="FFFF00"/>
                </a:solidFill>
              </a:rPr>
              <a:t>OTHER EQUIPMENT</a:t>
            </a:r>
          </a:p>
        </p:txBody>
      </p:sp>
      <p:pic>
        <p:nvPicPr>
          <p:cNvPr id="10" name="Picture 9">
            <a:extLst>
              <a:ext uri="{FF2B5EF4-FFF2-40B4-BE49-F238E27FC236}">
                <a16:creationId xmlns:a16="http://schemas.microsoft.com/office/drawing/2014/main" id="{1955C589-B9C1-497F-B0AD-FE9552E2BD1C}"/>
              </a:ext>
            </a:extLst>
          </p:cNvPr>
          <p:cNvPicPr>
            <a:picLocks noChangeAspect="1"/>
          </p:cNvPicPr>
          <p:nvPr/>
        </p:nvPicPr>
        <p:blipFill>
          <a:blip r:embed="rId2"/>
          <a:stretch>
            <a:fillRect/>
          </a:stretch>
        </p:blipFill>
        <p:spPr>
          <a:xfrm>
            <a:off x="2040134" y="975629"/>
            <a:ext cx="4342902" cy="2745679"/>
          </a:xfrm>
          <a:prstGeom prst="rect">
            <a:avLst/>
          </a:prstGeom>
        </p:spPr>
      </p:pic>
      <p:pic>
        <p:nvPicPr>
          <p:cNvPr id="16" name="Picture 15">
            <a:extLst>
              <a:ext uri="{FF2B5EF4-FFF2-40B4-BE49-F238E27FC236}">
                <a16:creationId xmlns:a16="http://schemas.microsoft.com/office/drawing/2014/main" id="{2C81AED5-854E-4A29-82C9-2FB91637B4C1}"/>
              </a:ext>
            </a:extLst>
          </p:cNvPr>
          <p:cNvPicPr>
            <a:picLocks noChangeAspect="1"/>
          </p:cNvPicPr>
          <p:nvPr/>
        </p:nvPicPr>
        <p:blipFill>
          <a:blip r:embed="rId3"/>
          <a:stretch>
            <a:fillRect/>
          </a:stretch>
        </p:blipFill>
        <p:spPr>
          <a:xfrm>
            <a:off x="2062573" y="3895213"/>
            <a:ext cx="4342902" cy="2745640"/>
          </a:xfrm>
          <a:prstGeom prst="rect">
            <a:avLst/>
          </a:prstGeom>
        </p:spPr>
      </p:pic>
      <p:pic>
        <p:nvPicPr>
          <p:cNvPr id="18" name="Picture 17">
            <a:extLst>
              <a:ext uri="{FF2B5EF4-FFF2-40B4-BE49-F238E27FC236}">
                <a16:creationId xmlns:a16="http://schemas.microsoft.com/office/drawing/2014/main" id="{2CDB7D78-C0F5-42F9-8DF0-6680A17A84D5}"/>
              </a:ext>
            </a:extLst>
          </p:cNvPr>
          <p:cNvPicPr>
            <a:picLocks noChangeAspect="1"/>
          </p:cNvPicPr>
          <p:nvPr/>
        </p:nvPicPr>
        <p:blipFill>
          <a:blip r:embed="rId4"/>
          <a:stretch>
            <a:fillRect/>
          </a:stretch>
        </p:blipFill>
        <p:spPr>
          <a:xfrm>
            <a:off x="6801933" y="975629"/>
            <a:ext cx="4287769" cy="2745679"/>
          </a:xfrm>
          <a:prstGeom prst="rect">
            <a:avLst/>
          </a:prstGeom>
        </p:spPr>
      </p:pic>
      <p:pic>
        <p:nvPicPr>
          <p:cNvPr id="20" name="Picture 19">
            <a:extLst>
              <a:ext uri="{FF2B5EF4-FFF2-40B4-BE49-F238E27FC236}">
                <a16:creationId xmlns:a16="http://schemas.microsoft.com/office/drawing/2014/main" id="{A0B2BD63-7857-4A39-B632-5DECAD7E7A6F}"/>
              </a:ext>
            </a:extLst>
          </p:cNvPr>
          <p:cNvPicPr>
            <a:picLocks noChangeAspect="1"/>
          </p:cNvPicPr>
          <p:nvPr/>
        </p:nvPicPr>
        <p:blipFill>
          <a:blip r:embed="rId5"/>
          <a:stretch>
            <a:fillRect/>
          </a:stretch>
        </p:blipFill>
        <p:spPr>
          <a:xfrm>
            <a:off x="6801933" y="3895213"/>
            <a:ext cx="4342902" cy="2745678"/>
          </a:xfrm>
          <a:prstGeom prst="rect">
            <a:avLst/>
          </a:prstGeom>
        </p:spPr>
      </p:pic>
    </p:spTree>
    <p:extLst>
      <p:ext uri="{BB962C8B-B14F-4D97-AF65-F5344CB8AC3E}">
        <p14:creationId xmlns:p14="http://schemas.microsoft.com/office/powerpoint/2010/main" val="381265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BADF3-4FAA-437B-B19A-6C6074587427}"/>
              </a:ext>
            </a:extLst>
          </p:cNvPr>
          <p:cNvSpPr txBox="1"/>
          <p:nvPr/>
        </p:nvSpPr>
        <p:spPr>
          <a:xfrm>
            <a:off x="580808" y="-162685"/>
            <a:ext cx="9435916" cy="1323439"/>
          </a:xfrm>
          <a:prstGeom prst="rect">
            <a:avLst/>
          </a:prstGeom>
          <a:noFill/>
        </p:spPr>
        <p:txBody>
          <a:bodyPr wrap="none" rtlCol="0">
            <a:spAutoFit/>
          </a:bodyPr>
          <a:lstStyle/>
          <a:p>
            <a:r>
              <a:rPr lang="en-AU" sz="8000" dirty="0">
                <a:solidFill>
                  <a:srgbClr val="FFFF00"/>
                </a:solidFill>
              </a:rPr>
              <a:t>			UNDERGROUND</a:t>
            </a:r>
          </a:p>
        </p:txBody>
      </p:sp>
      <p:sp>
        <p:nvSpPr>
          <p:cNvPr id="3" name="Rectangle 2">
            <a:extLst>
              <a:ext uri="{FF2B5EF4-FFF2-40B4-BE49-F238E27FC236}">
                <a16:creationId xmlns:a16="http://schemas.microsoft.com/office/drawing/2014/main" id="{CA81B313-3513-4B4D-85DC-8C83D44DCF90}"/>
              </a:ext>
            </a:extLst>
          </p:cNvPr>
          <p:cNvSpPr/>
          <p:nvPr/>
        </p:nvSpPr>
        <p:spPr>
          <a:xfrm>
            <a:off x="2339588" y="4680448"/>
            <a:ext cx="7483011" cy="461665"/>
          </a:xfrm>
          <a:prstGeom prst="rect">
            <a:avLst/>
          </a:prstGeom>
        </p:spPr>
        <p:txBody>
          <a:bodyPr wrap="none">
            <a:spAutoFit/>
          </a:bodyPr>
          <a:lstStyle/>
          <a:p>
            <a:r>
              <a:rPr lang="en-AU" sz="2400" dirty="0">
                <a:solidFill>
                  <a:srgbClr val="0070C0"/>
                </a:solidFill>
                <a:hlinkClick r:id="rId2">
                  <a:extLst>
                    <a:ext uri="{A12FA001-AC4F-418D-AE19-62706E023703}">
                      <ahyp:hlinkClr xmlns:ahyp="http://schemas.microsoft.com/office/drawing/2018/hyperlinkcolor" val="tx"/>
                    </a:ext>
                  </a:extLst>
                </a:hlinkClick>
              </a:rPr>
              <a:t>https://www.youtube.com/watch?v=WmwEB4DY_jc</a:t>
            </a:r>
            <a:endParaRPr lang="en-AU" sz="2400" dirty="0">
              <a:solidFill>
                <a:srgbClr val="0070C0"/>
              </a:solidFill>
            </a:endParaRPr>
          </a:p>
        </p:txBody>
      </p:sp>
      <p:sp>
        <p:nvSpPr>
          <p:cNvPr id="4" name="Rectangle 3">
            <a:extLst>
              <a:ext uri="{FF2B5EF4-FFF2-40B4-BE49-F238E27FC236}">
                <a16:creationId xmlns:a16="http://schemas.microsoft.com/office/drawing/2014/main" id="{DB92CC40-1424-4F11-B83E-50D0E528177C}"/>
              </a:ext>
            </a:extLst>
          </p:cNvPr>
          <p:cNvSpPr/>
          <p:nvPr/>
        </p:nvSpPr>
        <p:spPr>
          <a:xfrm>
            <a:off x="2339588" y="3036771"/>
            <a:ext cx="7334572" cy="461665"/>
          </a:xfrm>
          <a:prstGeom prst="rect">
            <a:avLst/>
          </a:prstGeom>
        </p:spPr>
        <p:txBody>
          <a:bodyPr wrap="none">
            <a:spAutoFit/>
          </a:bodyPr>
          <a:lstStyle/>
          <a:p>
            <a:r>
              <a:rPr lang="en-AU" sz="2400" dirty="0">
                <a:solidFill>
                  <a:srgbClr val="0070C0"/>
                </a:solidFill>
                <a:hlinkClick r:id="rId3">
                  <a:extLst>
                    <a:ext uri="{A12FA001-AC4F-418D-AE19-62706E023703}">
                      <ahyp:hlinkClr xmlns:ahyp="http://schemas.microsoft.com/office/drawing/2018/hyperlinkcolor" val="tx"/>
                    </a:ext>
                  </a:extLst>
                </a:hlinkClick>
              </a:rPr>
              <a:t>https://www.youtube.com/watch?v=od87_PVwPP4</a:t>
            </a:r>
            <a:endParaRPr lang="en-AU" sz="2400" dirty="0">
              <a:solidFill>
                <a:srgbClr val="0070C0"/>
              </a:solidFill>
            </a:endParaRPr>
          </a:p>
        </p:txBody>
      </p:sp>
      <p:sp>
        <p:nvSpPr>
          <p:cNvPr id="6" name="Rectangle 5">
            <a:extLst>
              <a:ext uri="{FF2B5EF4-FFF2-40B4-BE49-F238E27FC236}">
                <a16:creationId xmlns:a16="http://schemas.microsoft.com/office/drawing/2014/main" id="{5383539D-73F3-4E72-9191-2F639922B1F7}"/>
              </a:ext>
            </a:extLst>
          </p:cNvPr>
          <p:cNvSpPr/>
          <p:nvPr/>
        </p:nvSpPr>
        <p:spPr>
          <a:xfrm>
            <a:off x="2284782" y="1393095"/>
            <a:ext cx="7334572" cy="461665"/>
          </a:xfrm>
          <a:prstGeom prst="rect">
            <a:avLst/>
          </a:prstGeom>
        </p:spPr>
        <p:txBody>
          <a:bodyPr wrap="none">
            <a:spAutoFit/>
          </a:bodyPr>
          <a:lstStyle/>
          <a:p>
            <a:r>
              <a:rPr lang="en-AU" sz="2400" dirty="0">
                <a:solidFill>
                  <a:srgbClr val="0070C0"/>
                </a:solidFill>
                <a:hlinkClick r:id="rId4">
                  <a:extLst>
                    <a:ext uri="{A12FA001-AC4F-418D-AE19-62706E023703}">
                      <ahyp:hlinkClr xmlns:ahyp="http://schemas.microsoft.com/office/drawing/2018/hyperlinkcolor" val="tx"/>
                    </a:ext>
                  </a:extLst>
                </a:hlinkClick>
              </a:rPr>
              <a:t>https://www.youtube.com/watch?v=6yLGD8EFFzY</a:t>
            </a:r>
            <a:endParaRPr lang="en-AU" sz="2400" dirty="0">
              <a:solidFill>
                <a:srgbClr val="0070C0"/>
              </a:solidFill>
            </a:endParaRPr>
          </a:p>
        </p:txBody>
      </p:sp>
    </p:spTree>
    <p:extLst>
      <p:ext uri="{BB962C8B-B14F-4D97-AF65-F5344CB8AC3E}">
        <p14:creationId xmlns:p14="http://schemas.microsoft.com/office/powerpoint/2010/main" val="333464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0" y="-162684"/>
            <a:ext cx="12192000" cy="6294213"/>
          </a:xfrm>
          <a:prstGeom prst="rect">
            <a:avLst/>
          </a:prstGeom>
        </p:spPr>
      </p:pic>
      <p:sp>
        <p:nvSpPr>
          <p:cNvPr id="2" name="TextBox 1">
            <a:extLst>
              <a:ext uri="{FF2B5EF4-FFF2-40B4-BE49-F238E27FC236}">
                <a16:creationId xmlns:a16="http://schemas.microsoft.com/office/drawing/2014/main" id="{9427F444-B43E-4339-9C65-DB6E2E1073BB}"/>
              </a:ext>
            </a:extLst>
          </p:cNvPr>
          <p:cNvSpPr txBox="1"/>
          <p:nvPr/>
        </p:nvSpPr>
        <p:spPr>
          <a:xfrm>
            <a:off x="4089772" y="-280492"/>
            <a:ext cx="4113434" cy="1323439"/>
          </a:xfrm>
          <a:prstGeom prst="rect">
            <a:avLst/>
          </a:prstGeom>
          <a:noFill/>
        </p:spPr>
        <p:txBody>
          <a:bodyPr wrap="none" rtlCol="0">
            <a:spAutoFit/>
          </a:bodyPr>
          <a:lstStyle/>
          <a:p>
            <a:r>
              <a:rPr lang="en-AU" sz="8000" dirty="0">
                <a:solidFill>
                  <a:srgbClr val="FFFF00"/>
                </a:solidFill>
              </a:rPr>
              <a:t>The Past</a:t>
            </a:r>
          </a:p>
        </p:txBody>
      </p:sp>
      <p:pic>
        <p:nvPicPr>
          <p:cNvPr id="11" name="Picture 10">
            <a:extLst>
              <a:ext uri="{FF2B5EF4-FFF2-40B4-BE49-F238E27FC236}">
                <a16:creationId xmlns:a16="http://schemas.microsoft.com/office/drawing/2014/main" id="{9F790F92-6BF3-4F3B-A7B7-F9659EB549F2}"/>
              </a:ext>
            </a:extLst>
          </p:cNvPr>
          <p:cNvPicPr>
            <a:picLocks noChangeAspect="1"/>
          </p:cNvPicPr>
          <p:nvPr/>
        </p:nvPicPr>
        <p:blipFill>
          <a:blip r:embed="rId5"/>
          <a:stretch>
            <a:fillRect/>
          </a:stretch>
        </p:blipFill>
        <p:spPr>
          <a:xfrm>
            <a:off x="221372" y="986624"/>
            <a:ext cx="5307751" cy="3737541"/>
          </a:xfrm>
          <a:prstGeom prst="rect">
            <a:avLst/>
          </a:prstGeom>
        </p:spPr>
      </p:pic>
      <p:pic>
        <p:nvPicPr>
          <p:cNvPr id="13" name="Picture 12">
            <a:extLst>
              <a:ext uri="{FF2B5EF4-FFF2-40B4-BE49-F238E27FC236}">
                <a16:creationId xmlns:a16="http://schemas.microsoft.com/office/drawing/2014/main" id="{B8BEFDCF-DCA2-4293-AB07-56D2F5C29016}"/>
              </a:ext>
            </a:extLst>
          </p:cNvPr>
          <p:cNvPicPr>
            <a:picLocks noChangeAspect="1"/>
          </p:cNvPicPr>
          <p:nvPr/>
        </p:nvPicPr>
        <p:blipFill rotWithShape="1">
          <a:blip r:embed="rId6"/>
          <a:srcRect l="4531" t="5342" r="8268"/>
          <a:stretch/>
        </p:blipFill>
        <p:spPr>
          <a:xfrm>
            <a:off x="6063061" y="1042946"/>
            <a:ext cx="5540804" cy="3737541"/>
          </a:xfrm>
          <a:prstGeom prst="rect">
            <a:avLst/>
          </a:prstGeom>
        </p:spPr>
      </p:pic>
      <p:pic>
        <p:nvPicPr>
          <p:cNvPr id="15" name="Picture 14">
            <a:extLst>
              <a:ext uri="{FF2B5EF4-FFF2-40B4-BE49-F238E27FC236}">
                <a16:creationId xmlns:a16="http://schemas.microsoft.com/office/drawing/2014/main" id="{14141682-4FF8-4633-A0DD-9F6400B2B612}"/>
              </a:ext>
            </a:extLst>
          </p:cNvPr>
          <p:cNvPicPr>
            <a:picLocks noChangeAspect="1"/>
          </p:cNvPicPr>
          <p:nvPr/>
        </p:nvPicPr>
        <p:blipFill>
          <a:blip r:embed="rId7"/>
          <a:stretch>
            <a:fillRect/>
          </a:stretch>
        </p:blipFill>
        <p:spPr>
          <a:xfrm>
            <a:off x="304421" y="3597879"/>
            <a:ext cx="1809750" cy="2533650"/>
          </a:xfrm>
          <a:prstGeom prst="rect">
            <a:avLst/>
          </a:prstGeom>
        </p:spPr>
      </p:pic>
    </p:spTree>
    <p:extLst>
      <p:ext uri="{BB962C8B-B14F-4D97-AF65-F5344CB8AC3E}">
        <p14:creationId xmlns:p14="http://schemas.microsoft.com/office/powerpoint/2010/main" val="330036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0" y="0"/>
            <a:ext cx="12242489" cy="6294213"/>
          </a:xfrm>
          <a:prstGeom prst="rect">
            <a:avLst/>
          </a:prstGeom>
        </p:spPr>
      </p:pic>
      <p:sp>
        <p:nvSpPr>
          <p:cNvPr id="6" name="TextBox 5">
            <a:extLst>
              <a:ext uri="{FF2B5EF4-FFF2-40B4-BE49-F238E27FC236}">
                <a16:creationId xmlns:a16="http://schemas.microsoft.com/office/drawing/2014/main" id="{4AFD6D9D-167D-47D5-900E-CBA92D268582}"/>
              </a:ext>
            </a:extLst>
          </p:cNvPr>
          <p:cNvSpPr txBox="1"/>
          <p:nvPr/>
        </p:nvSpPr>
        <p:spPr>
          <a:xfrm>
            <a:off x="3873793" y="-218783"/>
            <a:ext cx="5216172" cy="1323439"/>
          </a:xfrm>
          <a:prstGeom prst="rect">
            <a:avLst/>
          </a:prstGeom>
          <a:noFill/>
        </p:spPr>
        <p:txBody>
          <a:bodyPr wrap="none" rtlCol="0">
            <a:spAutoFit/>
          </a:bodyPr>
          <a:lstStyle/>
          <a:p>
            <a:r>
              <a:rPr lang="en-AU" sz="8000" dirty="0">
                <a:solidFill>
                  <a:srgbClr val="FFFF00"/>
                </a:solidFill>
              </a:rPr>
              <a:t>The Future</a:t>
            </a:r>
          </a:p>
        </p:txBody>
      </p:sp>
      <p:pic>
        <p:nvPicPr>
          <p:cNvPr id="4" name="Picture 3">
            <a:extLst>
              <a:ext uri="{FF2B5EF4-FFF2-40B4-BE49-F238E27FC236}">
                <a16:creationId xmlns:a16="http://schemas.microsoft.com/office/drawing/2014/main" id="{195B6D70-060E-4FB0-806F-2BE445FD157A}"/>
              </a:ext>
            </a:extLst>
          </p:cNvPr>
          <p:cNvPicPr>
            <a:picLocks noChangeAspect="1"/>
          </p:cNvPicPr>
          <p:nvPr/>
        </p:nvPicPr>
        <p:blipFill>
          <a:blip r:embed="rId5"/>
          <a:stretch>
            <a:fillRect/>
          </a:stretch>
        </p:blipFill>
        <p:spPr>
          <a:xfrm>
            <a:off x="583422" y="1652791"/>
            <a:ext cx="4552394" cy="2557867"/>
          </a:xfrm>
          <a:prstGeom prst="rect">
            <a:avLst/>
          </a:prstGeom>
        </p:spPr>
      </p:pic>
      <p:pic>
        <p:nvPicPr>
          <p:cNvPr id="8" name="Picture 7">
            <a:extLst>
              <a:ext uri="{FF2B5EF4-FFF2-40B4-BE49-F238E27FC236}">
                <a16:creationId xmlns:a16="http://schemas.microsoft.com/office/drawing/2014/main" id="{F17AB499-F0F6-4835-B711-953668B3C131}"/>
              </a:ext>
            </a:extLst>
          </p:cNvPr>
          <p:cNvPicPr>
            <a:picLocks noChangeAspect="1"/>
          </p:cNvPicPr>
          <p:nvPr/>
        </p:nvPicPr>
        <p:blipFill>
          <a:blip r:embed="rId6"/>
          <a:stretch>
            <a:fillRect/>
          </a:stretch>
        </p:blipFill>
        <p:spPr>
          <a:xfrm>
            <a:off x="5964053" y="1652791"/>
            <a:ext cx="4381500" cy="2914650"/>
          </a:xfrm>
          <a:prstGeom prst="rect">
            <a:avLst/>
          </a:prstGeom>
        </p:spPr>
      </p:pic>
    </p:spTree>
    <p:extLst>
      <p:ext uri="{BB962C8B-B14F-4D97-AF65-F5344CB8AC3E}">
        <p14:creationId xmlns:p14="http://schemas.microsoft.com/office/powerpoint/2010/main" val="41531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50489" y="-162684"/>
            <a:ext cx="12192000" cy="6193237"/>
          </a:xfrm>
          <a:prstGeom prst="rect">
            <a:avLst/>
          </a:prstGeom>
        </p:spPr>
      </p:pic>
      <p:sp>
        <p:nvSpPr>
          <p:cNvPr id="3" name="TextBox 2">
            <a:extLst>
              <a:ext uri="{FF2B5EF4-FFF2-40B4-BE49-F238E27FC236}">
                <a16:creationId xmlns:a16="http://schemas.microsoft.com/office/drawing/2014/main" id="{24E13C1A-9895-4204-A3A4-96F4F6A1564E}"/>
              </a:ext>
            </a:extLst>
          </p:cNvPr>
          <p:cNvSpPr txBox="1"/>
          <p:nvPr/>
        </p:nvSpPr>
        <p:spPr>
          <a:xfrm>
            <a:off x="3180765" y="-280492"/>
            <a:ext cx="5378395" cy="1323439"/>
          </a:xfrm>
          <a:prstGeom prst="rect">
            <a:avLst/>
          </a:prstGeom>
          <a:noFill/>
        </p:spPr>
        <p:txBody>
          <a:bodyPr wrap="none" rtlCol="0">
            <a:spAutoFit/>
          </a:bodyPr>
          <a:lstStyle/>
          <a:p>
            <a:r>
              <a:rPr lang="en-AU" sz="8000" dirty="0">
                <a:solidFill>
                  <a:srgbClr val="FFFF00"/>
                </a:solidFill>
              </a:rPr>
              <a:t>Questions?</a:t>
            </a:r>
          </a:p>
        </p:txBody>
      </p:sp>
      <p:pic>
        <p:nvPicPr>
          <p:cNvPr id="5" name="Picture 4">
            <a:extLst>
              <a:ext uri="{FF2B5EF4-FFF2-40B4-BE49-F238E27FC236}">
                <a16:creationId xmlns:a16="http://schemas.microsoft.com/office/drawing/2014/main" id="{B87C719E-9EAB-4456-9ECA-22D808A60BE6}"/>
              </a:ext>
            </a:extLst>
          </p:cNvPr>
          <p:cNvPicPr>
            <a:picLocks noChangeAspect="1"/>
          </p:cNvPicPr>
          <p:nvPr/>
        </p:nvPicPr>
        <p:blipFill rotWithShape="1">
          <a:blip r:embed="rId5"/>
          <a:srcRect l="13839" t="26661" b="-2098"/>
          <a:stretch/>
        </p:blipFill>
        <p:spPr>
          <a:xfrm>
            <a:off x="4056604" y="987328"/>
            <a:ext cx="3323786" cy="4624816"/>
          </a:xfrm>
          <a:prstGeom prst="rect">
            <a:avLst/>
          </a:prstGeom>
        </p:spPr>
      </p:pic>
    </p:spTree>
    <p:extLst>
      <p:ext uri="{BB962C8B-B14F-4D97-AF65-F5344CB8AC3E}">
        <p14:creationId xmlns:p14="http://schemas.microsoft.com/office/powerpoint/2010/main" val="153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27CADB-6550-4C09-8D95-A26ABA1371F9}"/>
              </a:ext>
            </a:extLst>
          </p:cNvPr>
          <p:cNvSpPr txBox="1"/>
          <p:nvPr/>
        </p:nvSpPr>
        <p:spPr>
          <a:xfrm>
            <a:off x="1722214" y="-173904"/>
            <a:ext cx="9873276" cy="1323439"/>
          </a:xfrm>
          <a:prstGeom prst="rect">
            <a:avLst/>
          </a:prstGeom>
          <a:noFill/>
        </p:spPr>
        <p:txBody>
          <a:bodyPr wrap="square" rtlCol="0">
            <a:spAutoFit/>
          </a:bodyPr>
          <a:lstStyle/>
          <a:p>
            <a:r>
              <a:rPr lang="en-AU" sz="8000" dirty="0">
                <a:solidFill>
                  <a:srgbClr val="FFFF00"/>
                </a:solidFill>
              </a:rPr>
              <a:t>Firstly what is coal? </a:t>
            </a:r>
          </a:p>
        </p:txBody>
      </p:sp>
      <p:pic>
        <p:nvPicPr>
          <p:cNvPr id="13" name="Picture 12">
            <a:extLst>
              <a:ext uri="{FF2B5EF4-FFF2-40B4-BE49-F238E27FC236}">
                <a16:creationId xmlns:a16="http://schemas.microsoft.com/office/drawing/2014/main" id="{604D6D71-0B88-489E-8ABA-8F5BB3576F51}"/>
              </a:ext>
            </a:extLst>
          </p:cNvPr>
          <p:cNvPicPr>
            <a:picLocks noChangeAspect="1"/>
          </p:cNvPicPr>
          <p:nvPr/>
        </p:nvPicPr>
        <p:blipFill>
          <a:blip r:embed="rId2"/>
          <a:stretch>
            <a:fillRect/>
          </a:stretch>
        </p:blipFill>
        <p:spPr>
          <a:xfrm>
            <a:off x="53364" y="4005410"/>
            <a:ext cx="5515677" cy="2664662"/>
          </a:xfrm>
          <a:prstGeom prst="rect">
            <a:avLst/>
          </a:prstGeom>
        </p:spPr>
      </p:pic>
      <p:pic>
        <p:nvPicPr>
          <p:cNvPr id="14" name="Picture 13">
            <a:extLst>
              <a:ext uri="{FF2B5EF4-FFF2-40B4-BE49-F238E27FC236}">
                <a16:creationId xmlns:a16="http://schemas.microsoft.com/office/drawing/2014/main" id="{B72C5FE4-4878-4D84-8514-3C621F95A9C5}"/>
              </a:ext>
            </a:extLst>
          </p:cNvPr>
          <p:cNvPicPr>
            <a:picLocks noChangeAspect="1"/>
          </p:cNvPicPr>
          <p:nvPr/>
        </p:nvPicPr>
        <p:blipFill>
          <a:blip r:embed="rId3"/>
          <a:stretch>
            <a:fillRect/>
          </a:stretch>
        </p:blipFill>
        <p:spPr>
          <a:xfrm>
            <a:off x="6330749" y="4005410"/>
            <a:ext cx="5515679" cy="2664663"/>
          </a:xfrm>
          <a:prstGeom prst="rect">
            <a:avLst/>
          </a:prstGeom>
        </p:spPr>
      </p:pic>
      <p:pic>
        <p:nvPicPr>
          <p:cNvPr id="20" name="Picture 19">
            <a:extLst>
              <a:ext uri="{FF2B5EF4-FFF2-40B4-BE49-F238E27FC236}">
                <a16:creationId xmlns:a16="http://schemas.microsoft.com/office/drawing/2014/main" id="{99AC5EDE-736C-429C-93F3-998EBA932E43}"/>
              </a:ext>
            </a:extLst>
          </p:cNvPr>
          <p:cNvPicPr>
            <a:picLocks noChangeAspect="1"/>
          </p:cNvPicPr>
          <p:nvPr/>
        </p:nvPicPr>
        <p:blipFill>
          <a:blip r:embed="rId4"/>
          <a:stretch>
            <a:fillRect/>
          </a:stretch>
        </p:blipFill>
        <p:spPr>
          <a:xfrm>
            <a:off x="2811202" y="1105133"/>
            <a:ext cx="5503230" cy="2664664"/>
          </a:xfrm>
          <a:prstGeom prst="rect">
            <a:avLst/>
          </a:prstGeom>
        </p:spPr>
      </p:pic>
    </p:spTree>
    <p:extLst>
      <p:ext uri="{BB962C8B-B14F-4D97-AF65-F5344CB8AC3E}">
        <p14:creationId xmlns:p14="http://schemas.microsoft.com/office/powerpoint/2010/main" val="24633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7C5B08-57B7-432F-B7DC-BDAE54A4D90C}"/>
              </a:ext>
            </a:extLst>
          </p:cNvPr>
          <p:cNvSpPr txBox="1"/>
          <p:nvPr/>
        </p:nvSpPr>
        <p:spPr>
          <a:xfrm>
            <a:off x="258052" y="96683"/>
            <a:ext cx="10193035" cy="6001643"/>
          </a:xfrm>
          <a:prstGeom prst="rect">
            <a:avLst/>
          </a:prstGeom>
          <a:noFill/>
        </p:spPr>
        <p:txBody>
          <a:bodyPr wrap="square" rtlCol="0">
            <a:spAutoFit/>
          </a:bodyPr>
          <a:lstStyle/>
          <a:p>
            <a:r>
              <a:rPr lang="en-AU" sz="4800" dirty="0">
                <a:solidFill>
                  <a:srgbClr val="FFFF00"/>
                </a:solidFill>
              </a:rPr>
              <a:t>Coal is a fossil fuel and is the altered remains of prehistoric vegetation that originally accumulated in swamps and peat bogs. The energy we get from coal today comes from the energy that plants absorbed from the sun millions of years ago.</a:t>
            </a:r>
          </a:p>
        </p:txBody>
      </p:sp>
      <p:pic>
        <p:nvPicPr>
          <p:cNvPr id="5" name="Picture 4">
            <a:extLst>
              <a:ext uri="{FF2B5EF4-FFF2-40B4-BE49-F238E27FC236}">
                <a16:creationId xmlns:a16="http://schemas.microsoft.com/office/drawing/2014/main" id="{CBCA339B-997B-4BD0-B99B-06615EA19C35}"/>
              </a:ext>
            </a:extLst>
          </p:cNvPr>
          <p:cNvPicPr>
            <a:picLocks noChangeAspect="1"/>
          </p:cNvPicPr>
          <p:nvPr/>
        </p:nvPicPr>
        <p:blipFill>
          <a:blip r:embed="rId2"/>
          <a:stretch>
            <a:fillRect/>
          </a:stretch>
        </p:blipFill>
        <p:spPr>
          <a:xfrm>
            <a:off x="9701242" y="-1"/>
            <a:ext cx="2490758" cy="3197595"/>
          </a:xfrm>
          <a:prstGeom prst="rect">
            <a:avLst/>
          </a:prstGeom>
        </p:spPr>
      </p:pic>
    </p:spTree>
    <p:extLst>
      <p:ext uri="{BB962C8B-B14F-4D97-AF65-F5344CB8AC3E}">
        <p14:creationId xmlns:p14="http://schemas.microsoft.com/office/powerpoint/2010/main" val="34111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0" y="-56098"/>
            <a:ext cx="12192000" cy="6193237"/>
          </a:xfrm>
          <a:prstGeom prst="rect">
            <a:avLst/>
          </a:prstGeom>
        </p:spPr>
      </p:pic>
      <p:pic>
        <p:nvPicPr>
          <p:cNvPr id="4" name="Picture 3">
            <a:extLst>
              <a:ext uri="{FF2B5EF4-FFF2-40B4-BE49-F238E27FC236}">
                <a16:creationId xmlns:a16="http://schemas.microsoft.com/office/drawing/2014/main" id="{5BB8598A-D99D-4494-ADE2-C1966BEA7257}"/>
              </a:ext>
            </a:extLst>
          </p:cNvPr>
          <p:cNvPicPr>
            <a:picLocks noChangeAspect="1"/>
          </p:cNvPicPr>
          <p:nvPr/>
        </p:nvPicPr>
        <p:blipFill>
          <a:blip r:embed="rId5"/>
          <a:stretch>
            <a:fillRect/>
          </a:stretch>
        </p:blipFill>
        <p:spPr>
          <a:xfrm>
            <a:off x="614471" y="95366"/>
            <a:ext cx="10828421" cy="5890307"/>
          </a:xfrm>
          <a:prstGeom prst="rect">
            <a:avLst/>
          </a:prstGeom>
        </p:spPr>
      </p:pic>
    </p:spTree>
    <p:extLst>
      <p:ext uri="{BB962C8B-B14F-4D97-AF65-F5344CB8AC3E}">
        <p14:creationId xmlns:p14="http://schemas.microsoft.com/office/powerpoint/2010/main" val="13493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50488" y="0"/>
            <a:ext cx="12192000" cy="6139543"/>
          </a:xfrm>
          <a:prstGeom prst="rect">
            <a:avLst/>
          </a:prstGeom>
        </p:spPr>
      </p:pic>
      <p:sp>
        <p:nvSpPr>
          <p:cNvPr id="2" name="TextBox 1">
            <a:extLst>
              <a:ext uri="{FF2B5EF4-FFF2-40B4-BE49-F238E27FC236}">
                <a16:creationId xmlns:a16="http://schemas.microsoft.com/office/drawing/2014/main" id="{BB4D491B-16B5-48B2-84CD-BBDB7A5F4269}"/>
              </a:ext>
            </a:extLst>
          </p:cNvPr>
          <p:cNvSpPr txBox="1"/>
          <p:nvPr/>
        </p:nvSpPr>
        <p:spPr>
          <a:xfrm>
            <a:off x="1396845" y="-168971"/>
            <a:ext cx="11376706" cy="2554545"/>
          </a:xfrm>
          <a:prstGeom prst="rect">
            <a:avLst/>
          </a:prstGeom>
          <a:noFill/>
        </p:spPr>
        <p:txBody>
          <a:bodyPr wrap="square" rtlCol="0">
            <a:spAutoFit/>
          </a:bodyPr>
          <a:lstStyle/>
          <a:p>
            <a:r>
              <a:rPr lang="en-AU" sz="8000" dirty="0">
                <a:solidFill>
                  <a:srgbClr val="FFFF00"/>
                </a:solidFill>
              </a:rPr>
              <a:t>What are the 2 main 			   				uses of coal ?</a:t>
            </a:r>
          </a:p>
        </p:txBody>
      </p:sp>
    </p:spTree>
    <p:extLst>
      <p:ext uri="{BB962C8B-B14F-4D97-AF65-F5344CB8AC3E}">
        <p14:creationId xmlns:p14="http://schemas.microsoft.com/office/powerpoint/2010/main" val="19098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C64373-C652-404B-95A7-088CB32862FD}"/>
              </a:ext>
            </a:extLst>
          </p:cNvPr>
          <p:cNvPicPr>
            <a:picLocks noChangeAspect="1"/>
          </p:cNvPicPr>
          <p:nvPr/>
        </p:nvPicPr>
        <p:blipFill>
          <a:blip r:embed="rId2"/>
          <a:stretch>
            <a:fillRect/>
          </a:stretch>
        </p:blipFill>
        <p:spPr>
          <a:xfrm>
            <a:off x="6265197" y="202159"/>
            <a:ext cx="4935764" cy="3226842"/>
          </a:xfrm>
          <a:prstGeom prst="rect">
            <a:avLst/>
          </a:prstGeom>
        </p:spPr>
      </p:pic>
      <p:pic>
        <p:nvPicPr>
          <p:cNvPr id="10" name="Picture 9">
            <a:extLst>
              <a:ext uri="{FF2B5EF4-FFF2-40B4-BE49-F238E27FC236}">
                <a16:creationId xmlns:a16="http://schemas.microsoft.com/office/drawing/2014/main" id="{3A5ADA4B-C7C0-420F-8DB0-8DE6D2D5C4FF}"/>
              </a:ext>
            </a:extLst>
          </p:cNvPr>
          <p:cNvPicPr>
            <a:picLocks noChangeAspect="1"/>
          </p:cNvPicPr>
          <p:nvPr/>
        </p:nvPicPr>
        <p:blipFill rotWithShape="1">
          <a:blip r:embed="rId3"/>
          <a:srcRect r="28719"/>
          <a:stretch/>
        </p:blipFill>
        <p:spPr>
          <a:xfrm>
            <a:off x="111495" y="718457"/>
            <a:ext cx="5694665" cy="5643270"/>
          </a:xfrm>
          <a:prstGeom prst="rect">
            <a:avLst/>
          </a:prstGeom>
        </p:spPr>
      </p:pic>
      <p:pic>
        <p:nvPicPr>
          <p:cNvPr id="12" name="Picture 11">
            <a:extLst>
              <a:ext uri="{FF2B5EF4-FFF2-40B4-BE49-F238E27FC236}">
                <a16:creationId xmlns:a16="http://schemas.microsoft.com/office/drawing/2014/main" id="{BA72BAD0-47D1-4FCC-81BF-E4373D3F3960}"/>
              </a:ext>
            </a:extLst>
          </p:cNvPr>
          <p:cNvPicPr>
            <a:picLocks noChangeAspect="1"/>
          </p:cNvPicPr>
          <p:nvPr/>
        </p:nvPicPr>
        <p:blipFill>
          <a:blip r:embed="rId4"/>
          <a:stretch>
            <a:fillRect/>
          </a:stretch>
        </p:blipFill>
        <p:spPr>
          <a:xfrm>
            <a:off x="6265197" y="3631160"/>
            <a:ext cx="4935763" cy="3117769"/>
          </a:xfrm>
          <a:prstGeom prst="rect">
            <a:avLst/>
          </a:prstGeom>
        </p:spPr>
      </p:pic>
    </p:spTree>
    <p:extLst>
      <p:ext uri="{BB962C8B-B14F-4D97-AF65-F5344CB8AC3E}">
        <p14:creationId xmlns:p14="http://schemas.microsoft.com/office/powerpoint/2010/main" val="2012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halkSketch/>
                    </a14:imgEffect>
                    <a14:imgEffect>
                      <a14:sharpenSoften amount="-2000"/>
                    </a14:imgEffect>
                    <a14:imgEffect>
                      <a14:brightnessContrast bright="-4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30B3C-B7EB-4DDB-BE37-40D30891AC03}"/>
              </a:ext>
            </a:extLst>
          </p:cNvPr>
          <p:cNvPicPr>
            <a:picLocks noChangeAspect="1"/>
          </p:cNvPicPr>
          <p:nvPr/>
        </p:nvPicPr>
        <p:blipFill>
          <a:blip r:embed="rId4"/>
          <a:stretch>
            <a:fillRect/>
          </a:stretch>
        </p:blipFill>
        <p:spPr>
          <a:xfrm>
            <a:off x="0" y="-56098"/>
            <a:ext cx="12192000" cy="6139543"/>
          </a:xfrm>
          <a:prstGeom prst="rect">
            <a:avLst/>
          </a:prstGeom>
        </p:spPr>
      </p:pic>
      <p:sp>
        <p:nvSpPr>
          <p:cNvPr id="2" name="TextBox 1">
            <a:extLst>
              <a:ext uri="{FF2B5EF4-FFF2-40B4-BE49-F238E27FC236}">
                <a16:creationId xmlns:a16="http://schemas.microsoft.com/office/drawing/2014/main" id="{7143305A-1B17-46C9-AD38-7C42D06614C4}"/>
              </a:ext>
            </a:extLst>
          </p:cNvPr>
          <p:cNvSpPr txBox="1"/>
          <p:nvPr/>
        </p:nvSpPr>
        <p:spPr>
          <a:xfrm>
            <a:off x="2647041" y="-157075"/>
            <a:ext cx="6683240" cy="1323439"/>
          </a:xfrm>
          <a:prstGeom prst="rect">
            <a:avLst/>
          </a:prstGeom>
          <a:noFill/>
        </p:spPr>
        <p:txBody>
          <a:bodyPr wrap="none" rtlCol="0">
            <a:spAutoFit/>
          </a:bodyPr>
          <a:lstStyle/>
          <a:p>
            <a:r>
              <a:rPr lang="en-AU" sz="8000" dirty="0">
                <a:solidFill>
                  <a:srgbClr val="FFFF00"/>
                </a:solidFill>
              </a:rPr>
              <a:t>What do I do?</a:t>
            </a:r>
          </a:p>
        </p:txBody>
      </p:sp>
      <p:pic>
        <p:nvPicPr>
          <p:cNvPr id="13" name="Picture 12">
            <a:extLst>
              <a:ext uri="{FF2B5EF4-FFF2-40B4-BE49-F238E27FC236}">
                <a16:creationId xmlns:a16="http://schemas.microsoft.com/office/drawing/2014/main" id="{4FB99DE8-2E98-4331-B5AF-5856683583CA}"/>
              </a:ext>
            </a:extLst>
          </p:cNvPr>
          <p:cNvPicPr>
            <a:picLocks noChangeAspect="1"/>
          </p:cNvPicPr>
          <p:nvPr/>
        </p:nvPicPr>
        <p:blipFill>
          <a:blip r:embed="rId5"/>
          <a:stretch>
            <a:fillRect/>
          </a:stretch>
        </p:blipFill>
        <p:spPr>
          <a:xfrm>
            <a:off x="2283195" y="992938"/>
            <a:ext cx="7083774" cy="4717300"/>
          </a:xfrm>
          <a:prstGeom prst="rect">
            <a:avLst/>
          </a:prstGeom>
        </p:spPr>
      </p:pic>
    </p:spTree>
    <p:extLst>
      <p:ext uri="{BB962C8B-B14F-4D97-AF65-F5344CB8AC3E}">
        <p14:creationId xmlns:p14="http://schemas.microsoft.com/office/powerpoint/2010/main" val="62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D7849-4A27-4E11-A586-56671B498380}"/>
              </a:ext>
            </a:extLst>
          </p:cNvPr>
          <p:cNvSpPr txBox="1"/>
          <p:nvPr/>
        </p:nvSpPr>
        <p:spPr>
          <a:xfrm>
            <a:off x="1933516" y="-185123"/>
            <a:ext cx="8324967" cy="1323439"/>
          </a:xfrm>
          <a:prstGeom prst="rect">
            <a:avLst/>
          </a:prstGeom>
          <a:noFill/>
        </p:spPr>
        <p:txBody>
          <a:bodyPr wrap="square" rtlCol="0">
            <a:spAutoFit/>
          </a:bodyPr>
          <a:lstStyle/>
          <a:p>
            <a:r>
              <a:rPr lang="en-AU" sz="8000" dirty="0">
                <a:solidFill>
                  <a:srgbClr val="FFFF00"/>
                </a:solidFill>
              </a:rPr>
              <a:t>Longwall Mining</a:t>
            </a:r>
          </a:p>
        </p:txBody>
      </p:sp>
      <p:pic>
        <p:nvPicPr>
          <p:cNvPr id="5" name="Picture 4">
            <a:extLst>
              <a:ext uri="{FF2B5EF4-FFF2-40B4-BE49-F238E27FC236}">
                <a16:creationId xmlns:a16="http://schemas.microsoft.com/office/drawing/2014/main" id="{BDE4FCF2-9F6D-491F-A037-12F776BB45B0}"/>
              </a:ext>
            </a:extLst>
          </p:cNvPr>
          <p:cNvPicPr>
            <a:picLocks noChangeAspect="1"/>
          </p:cNvPicPr>
          <p:nvPr/>
        </p:nvPicPr>
        <p:blipFill>
          <a:blip r:embed="rId2"/>
          <a:stretch>
            <a:fillRect/>
          </a:stretch>
        </p:blipFill>
        <p:spPr>
          <a:xfrm>
            <a:off x="70827" y="3961033"/>
            <a:ext cx="4713214" cy="2680990"/>
          </a:xfrm>
          <a:prstGeom prst="rect">
            <a:avLst/>
          </a:prstGeom>
        </p:spPr>
      </p:pic>
      <p:pic>
        <p:nvPicPr>
          <p:cNvPr id="7" name="Picture 6">
            <a:extLst>
              <a:ext uri="{FF2B5EF4-FFF2-40B4-BE49-F238E27FC236}">
                <a16:creationId xmlns:a16="http://schemas.microsoft.com/office/drawing/2014/main" id="{EFB0ED44-A02C-4748-A9D3-4E27EB7077D1}"/>
              </a:ext>
            </a:extLst>
          </p:cNvPr>
          <p:cNvPicPr>
            <a:picLocks noChangeAspect="1"/>
          </p:cNvPicPr>
          <p:nvPr/>
        </p:nvPicPr>
        <p:blipFill>
          <a:blip r:embed="rId3"/>
          <a:stretch>
            <a:fillRect/>
          </a:stretch>
        </p:blipFill>
        <p:spPr>
          <a:xfrm>
            <a:off x="70827" y="1264788"/>
            <a:ext cx="4748627" cy="2569772"/>
          </a:xfrm>
          <a:prstGeom prst="rect">
            <a:avLst/>
          </a:prstGeom>
        </p:spPr>
      </p:pic>
      <p:pic>
        <p:nvPicPr>
          <p:cNvPr id="10" name="Picture 9">
            <a:extLst>
              <a:ext uri="{FF2B5EF4-FFF2-40B4-BE49-F238E27FC236}">
                <a16:creationId xmlns:a16="http://schemas.microsoft.com/office/drawing/2014/main" id="{5114E4FE-A569-405A-9271-F955C5903FBA}"/>
              </a:ext>
            </a:extLst>
          </p:cNvPr>
          <p:cNvPicPr>
            <a:picLocks noChangeAspect="1"/>
          </p:cNvPicPr>
          <p:nvPr/>
        </p:nvPicPr>
        <p:blipFill>
          <a:blip r:embed="rId4"/>
          <a:stretch>
            <a:fillRect/>
          </a:stretch>
        </p:blipFill>
        <p:spPr>
          <a:xfrm flipH="1">
            <a:off x="7043668" y="1254296"/>
            <a:ext cx="4890281" cy="2569772"/>
          </a:xfrm>
          <a:prstGeom prst="rect">
            <a:avLst/>
          </a:prstGeom>
        </p:spPr>
      </p:pic>
      <p:pic>
        <p:nvPicPr>
          <p:cNvPr id="12" name="Picture 11">
            <a:extLst>
              <a:ext uri="{FF2B5EF4-FFF2-40B4-BE49-F238E27FC236}">
                <a16:creationId xmlns:a16="http://schemas.microsoft.com/office/drawing/2014/main" id="{C1DBD4CF-5ED2-4FAE-8389-7438F59D1EA5}"/>
              </a:ext>
            </a:extLst>
          </p:cNvPr>
          <p:cNvPicPr>
            <a:picLocks noChangeAspect="1"/>
          </p:cNvPicPr>
          <p:nvPr/>
        </p:nvPicPr>
        <p:blipFill>
          <a:blip r:embed="rId5"/>
          <a:stretch>
            <a:fillRect/>
          </a:stretch>
        </p:blipFill>
        <p:spPr>
          <a:xfrm>
            <a:off x="6993432" y="3961033"/>
            <a:ext cx="4990751" cy="2680990"/>
          </a:xfrm>
          <a:prstGeom prst="rect">
            <a:avLst/>
          </a:prstGeom>
        </p:spPr>
      </p:pic>
      <p:sp>
        <p:nvSpPr>
          <p:cNvPr id="13" name="TextBox 12">
            <a:extLst>
              <a:ext uri="{FF2B5EF4-FFF2-40B4-BE49-F238E27FC236}">
                <a16:creationId xmlns:a16="http://schemas.microsoft.com/office/drawing/2014/main" id="{24CD61A2-9FF9-4D82-A509-175B10662044}"/>
              </a:ext>
            </a:extLst>
          </p:cNvPr>
          <p:cNvSpPr txBox="1"/>
          <p:nvPr/>
        </p:nvSpPr>
        <p:spPr>
          <a:xfrm>
            <a:off x="4976449" y="1436171"/>
            <a:ext cx="3427597" cy="4708981"/>
          </a:xfrm>
          <a:prstGeom prst="rect">
            <a:avLst/>
          </a:prstGeom>
          <a:noFill/>
        </p:spPr>
        <p:txBody>
          <a:bodyPr wrap="square" rtlCol="0">
            <a:spAutoFit/>
          </a:bodyPr>
          <a:lstStyle/>
          <a:p>
            <a:r>
              <a:rPr lang="en-AU" sz="2000" dirty="0">
                <a:solidFill>
                  <a:srgbClr val="FFFF00"/>
                </a:solidFill>
              </a:rPr>
              <a:t>HOT</a:t>
            </a:r>
          </a:p>
          <a:p>
            <a:endParaRPr lang="en-AU" sz="2000" dirty="0">
              <a:solidFill>
                <a:srgbClr val="FFFF00"/>
              </a:solidFill>
            </a:endParaRPr>
          </a:p>
          <a:p>
            <a:r>
              <a:rPr lang="en-AU" sz="2000" dirty="0">
                <a:solidFill>
                  <a:srgbClr val="FFFF00"/>
                </a:solidFill>
              </a:rPr>
              <a:t>NOISY</a:t>
            </a:r>
          </a:p>
          <a:p>
            <a:endParaRPr lang="en-AU" sz="2000" dirty="0">
              <a:solidFill>
                <a:srgbClr val="FFFF00"/>
              </a:solidFill>
            </a:endParaRPr>
          </a:p>
          <a:p>
            <a:r>
              <a:rPr lang="en-AU" sz="2000" dirty="0">
                <a:solidFill>
                  <a:srgbClr val="FFFF00"/>
                </a:solidFill>
              </a:rPr>
              <a:t>WET</a:t>
            </a:r>
          </a:p>
          <a:p>
            <a:endParaRPr lang="en-AU" sz="2000" dirty="0">
              <a:solidFill>
                <a:srgbClr val="FFFF00"/>
              </a:solidFill>
            </a:endParaRPr>
          </a:p>
          <a:p>
            <a:r>
              <a:rPr lang="en-AU" sz="2000" dirty="0">
                <a:solidFill>
                  <a:srgbClr val="FFFF00"/>
                </a:solidFill>
              </a:rPr>
              <a:t>DUSTY</a:t>
            </a:r>
          </a:p>
          <a:p>
            <a:endParaRPr lang="en-AU" sz="2000" dirty="0">
              <a:solidFill>
                <a:srgbClr val="FFFF00"/>
              </a:solidFill>
            </a:endParaRPr>
          </a:p>
          <a:p>
            <a:r>
              <a:rPr lang="en-AU" sz="2000" dirty="0">
                <a:solidFill>
                  <a:srgbClr val="FFFF00"/>
                </a:solidFill>
              </a:rPr>
              <a:t>HUMID</a:t>
            </a:r>
          </a:p>
          <a:p>
            <a:endParaRPr lang="en-AU" sz="2000" dirty="0">
              <a:solidFill>
                <a:srgbClr val="FFFF00"/>
              </a:solidFill>
            </a:endParaRPr>
          </a:p>
          <a:p>
            <a:r>
              <a:rPr lang="en-AU" sz="2000" dirty="0">
                <a:solidFill>
                  <a:srgbClr val="FFFF00"/>
                </a:solidFill>
              </a:rPr>
              <a:t>GAS</a:t>
            </a:r>
          </a:p>
          <a:p>
            <a:endParaRPr lang="en-AU" sz="2000" dirty="0">
              <a:solidFill>
                <a:srgbClr val="FFFF00"/>
              </a:solidFill>
            </a:endParaRPr>
          </a:p>
          <a:p>
            <a:r>
              <a:rPr lang="en-AU" sz="2000" dirty="0">
                <a:solidFill>
                  <a:srgbClr val="FFFF00"/>
                </a:solidFill>
              </a:rPr>
              <a:t>LONG HOURS</a:t>
            </a:r>
          </a:p>
          <a:p>
            <a:endParaRPr lang="en-AU" sz="2000" dirty="0">
              <a:solidFill>
                <a:srgbClr val="FFFF00"/>
              </a:solidFill>
            </a:endParaRPr>
          </a:p>
          <a:p>
            <a:r>
              <a:rPr lang="en-AU" sz="2000" dirty="0">
                <a:solidFill>
                  <a:srgbClr val="FFFF00"/>
                </a:solidFill>
              </a:rPr>
              <a:t>HARD WORK</a:t>
            </a:r>
          </a:p>
        </p:txBody>
      </p:sp>
    </p:spTree>
    <p:extLst>
      <p:ext uri="{BB962C8B-B14F-4D97-AF65-F5344CB8AC3E}">
        <p14:creationId xmlns:p14="http://schemas.microsoft.com/office/powerpoint/2010/main" val="161677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36443-FF66-45E2-ADD5-FEE4FB602EF9}"/>
              </a:ext>
            </a:extLst>
          </p:cNvPr>
          <p:cNvSpPr txBox="1"/>
          <p:nvPr/>
        </p:nvSpPr>
        <p:spPr>
          <a:xfrm>
            <a:off x="1308621" y="-223754"/>
            <a:ext cx="9740039" cy="1323439"/>
          </a:xfrm>
          <a:prstGeom prst="rect">
            <a:avLst/>
          </a:prstGeom>
          <a:noFill/>
        </p:spPr>
        <p:txBody>
          <a:bodyPr wrap="none" rtlCol="0">
            <a:spAutoFit/>
          </a:bodyPr>
          <a:lstStyle/>
          <a:p>
            <a:r>
              <a:rPr lang="en-AU" sz="8000" dirty="0">
                <a:solidFill>
                  <a:srgbClr val="FFFF00"/>
                </a:solidFill>
              </a:rPr>
              <a:t>OTHER EQUIPMENT</a:t>
            </a:r>
          </a:p>
        </p:txBody>
      </p:sp>
      <p:pic>
        <p:nvPicPr>
          <p:cNvPr id="4" name="Picture 3">
            <a:extLst>
              <a:ext uri="{FF2B5EF4-FFF2-40B4-BE49-F238E27FC236}">
                <a16:creationId xmlns:a16="http://schemas.microsoft.com/office/drawing/2014/main" id="{9AEEF0AC-2491-46FC-A0A3-E3F46BFCC6E0}"/>
              </a:ext>
            </a:extLst>
          </p:cNvPr>
          <p:cNvPicPr>
            <a:picLocks noChangeAspect="1"/>
          </p:cNvPicPr>
          <p:nvPr/>
        </p:nvPicPr>
        <p:blipFill>
          <a:blip r:embed="rId2"/>
          <a:stretch>
            <a:fillRect/>
          </a:stretch>
        </p:blipFill>
        <p:spPr>
          <a:xfrm>
            <a:off x="1670459" y="932028"/>
            <a:ext cx="4342902" cy="2745679"/>
          </a:xfrm>
          <a:prstGeom prst="rect">
            <a:avLst/>
          </a:prstGeom>
        </p:spPr>
      </p:pic>
      <p:pic>
        <p:nvPicPr>
          <p:cNvPr id="6" name="Picture 5">
            <a:extLst>
              <a:ext uri="{FF2B5EF4-FFF2-40B4-BE49-F238E27FC236}">
                <a16:creationId xmlns:a16="http://schemas.microsoft.com/office/drawing/2014/main" id="{E8C356A1-69B7-47A4-8659-F449A9738F82}"/>
              </a:ext>
            </a:extLst>
          </p:cNvPr>
          <p:cNvPicPr>
            <a:picLocks noChangeAspect="1"/>
          </p:cNvPicPr>
          <p:nvPr/>
        </p:nvPicPr>
        <p:blipFill>
          <a:blip r:embed="rId3"/>
          <a:stretch>
            <a:fillRect/>
          </a:stretch>
        </p:blipFill>
        <p:spPr>
          <a:xfrm>
            <a:off x="6423239" y="932028"/>
            <a:ext cx="4382775" cy="2745679"/>
          </a:xfrm>
          <a:prstGeom prst="rect">
            <a:avLst/>
          </a:prstGeom>
        </p:spPr>
      </p:pic>
      <p:pic>
        <p:nvPicPr>
          <p:cNvPr id="8" name="Picture 7">
            <a:extLst>
              <a:ext uri="{FF2B5EF4-FFF2-40B4-BE49-F238E27FC236}">
                <a16:creationId xmlns:a16="http://schemas.microsoft.com/office/drawing/2014/main" id="{F34D4A78-6EEA-48E4-9D73-A156EA069226}"/>
              </a:ext>
            </a:extLst>
          </p:cNvPr>
          <p:cNvPicPr>
            <a:picLocks noChangeAspect="1"/>
          </p:cNvPicPr>
          <p:nvPr/>
        </p:nvPicPr>
        <p:blipFill>
          <a:blip r:embed="rId4"/>
          <a:stretch>
            <a:fillRect/>
          </a:stretch>
        </p:blipFill>
        <p:spPr>
          <a:xfrm>
            <a:off x="1670459" y="3882791"/>
            <a:ext cx="4342902" cy="2766947"/>
          </a:xfrm>
          <a:prstGeom prst="rect">
            <a:avLst/>
          </a:prstGeom>
        </p:spPr>
      </p:pic>
      <p:pic>
        <p:nvPicPr>
          <p:cNvPr id="11" name="Picture 10">
            <a:extLst>
              <a:ext uri="{FF2B5EF4-FFF2-40B4-BE49-F238E27FC236}">
                <a16:creationId xmlns:a16="http://schemas.microsoft.com/office/drawing/2014/main" id="{42D74382-F7FA-4481-9964-C883A4C00B6A}"/>
              </a:ext>
            </a:extLst>
          </p:cNvPr>
          <p:cNvPicPr>
            <a:picLocks noChangeAspect="1"/>
          </p:cNvPicPr>
          <p:nvPr/>
        </p:nvPicPr>
        <p:blipFill>
          <a:blip r:embed="rId5"/>
          <a:stretch>
            <a:fillRect/>
          </a:stretch>
        </p:blipFill>
        <p:spPr>
          <a:xfrm>
            <a:off x="6491256" y="3882791"/>
            <a:ext cx="4382774" cy="2745678"/>
          </a:xfrm>
          <a:prstGeom prst="rect">
            <a:avLst/>
          </a:prstGeom>
        </p:spPr>
      </p:pic>
    </p:spTree>
    <p:extLst>
      <p:ext uri="{BB962C8B-B14F-4D97-AF65-F5344CB8AC3E}">
        <p14:creationId xmlns:p14="http://schemas.microsoft.com/office/powerpoint/2010/main" val="30098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1783</TotalTime>
  <Words>131</Words>
  <Application>Microsoft Office PowerPoint</Application>
  <PresentationFormat>Widescreen</PresentationFormat>
  <Paragraphs>32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Rockwell</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cleaver</dc:creator>
  <cp:lastModifiedBy>Janine Williams</cp:lastModifiedBy>
  <cp:revision>28</cp:revision>
  <dcterms:created xsi:type="dcterms:W3CDTF">2019-05-22T07:28:51Z</dcterms:created>
  <dcterms:modified xsi:type="dcterms:W3CDTF">2019-05-24T00:12:23Z</dcterms:modified>
</cp:coreProperties>
</file>